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62" r:id="rId2"/>
    <p:sldId id="257" r:id="rId3"/>
    <p:sldId id="263" r:id="rId4"/>
    <p:sldId id="264" r:id="rId5"/>
    <p:sldId id="282" r:id="rId6"/>
    <p:sldId id="283" r:id="rId7"/>
    <p:sldId id="267" r:id="rId8"/>
    <p:sldId id="292" r:id="rId9"/>
    <p:sldId id="291" r:id="rId10"/>
    <p:sldId id="293" r:id="rId11"/>
    <p:sldId id="294" r:id="rId12"/>
    <p:sldId id="295" r:id="rId13"/>
    <p:sldId id="296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66" r:id="rId22"/>
    <p:sldId id="258" r:id="rId23"/>
    <p:sldId id="259" r:id="rId24"/>
    <p:sldId id="260" r:id="rId2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3"/>
    <p:restoredTop sz="94643"/>
  </p:normalViewPr>
  <p:slideViewPr>
    <p:cSldViewPr>
      <p:cViewPr varScale="1">
        <p:scale>
          <a:sx n="104" d="100"/>
          <a:sy n="104" d="100"/>
        </p:scale>
        <p:origin x="74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1EE82F-05BD-4176-A937-11E4F069C38E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714941-04A3-4BDE-A369-FDF483701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46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2FA35-C473-AF4E-AE89-7104119EDDE5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F425A-E798-DC4F-AD33-E56521B82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24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</a:t>
            </a:r>
            <a:r>
              <a:rPr lang="en-US" baseline="0" dirty="0"/>
              <a:t> https://</a:t>
            </a:r>
            <a:r>
              <a:rPr lang="en-US" baseline="0" dirty="0" err="1"/>
              <a:t>www.scoro.com</a:t>
            </a:r>
            <a:r>
              <a:rPr lang="en-US" baseline="0" dirty="0"/>
              <a:t>/blog/artificial-intelligence-everything-you-want-to-know/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425A-E798-DC4F-AD33-E56521B828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6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svgsilh.com</a:t>
            </a:r>
            <a:r>
              <a:rPr lang="en-US" dirty="0"/>
              <a:t>/image/1751308.html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425A-E798-DC4F-AD33-E56521B828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www.callaghaninnovation.govt.nz</a:t>
            </a:r>
            <a:r>
              <a:rPr lang="en-US" dirty="0"/>
              <a:t>/blog/</a:t>
            </a:r>
            <a:r>
              <a:rPr lang="en-US" dirty="0" err="1"/>
              <a:t>ai</a:t>
            </a:r>
            <a:r>
              <a:rPr lang="en-US" dirty="0"/>
              <a:t>-demystified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425A-E798-DC4F-AD33-E56521B828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0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DB3646F-121D-444F-98CA-2559A36CE397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5819455-15ED-461D-8EC6-82AF1238F04D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7DBB46E-33A5-480D-B66A-0ABABC3DB743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580F088-C240-45FA-BE8B-AA39E1D4060F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scikit-learn.org</a:t>
            </a:r>
            <a:r>
              <a:rPr lang="en-US" dirty="0"/>
              <a:t>/stable/tutorial/</a:t>
            </a:r>
            <a:r>
              <a:rPr lang="en-US" dirty="0" err="1"/>
              <a:t>machine_learning_map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425A-E798-DC4F-AD33-E56521B828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scikit-learn.org</a:t>
            </a:r>
            <a:r>
              <a:rPr lang="en-US" dirty="0"/>
              <a:t>/stable/tutorial/</a:t>
            </a:r>
            <a:r>
              <a:rPr lang="en-US" dirty="0" err="1"/>
              <a:t>machine_learning_map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425A-E798-DC4F-AD33-E56521B828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21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</a:t>
            </a:r>
            <a:r>
              <a:rPr lang="en-US" baseline="0" dirty="0"/>
              <a:t> http://</a:t>
            </a:r>
            <a:r>
              <a:rPr lang="en-US" baseline="0" dirty="0" err="1"/>
              <a:t>www.compcenter.com</a:t>
            </a:r>
            <a:r>
              <a:rPr lang="en-US" baseline="0" dirty="0"/>
              <a:t>/client/</a:t>
            </a:r>
            <a:r>
              <a:rPr lang="en-US" baseline="0" dirty="0" err="1"/>
              <a:t>index.cfm</a:t>
            </a:r>
            <a:r>
              <a:rPr lang="en-US" baseline="0" dirty="0"/>
              <a:t>/2018/7/30/Machine-Learning--Deep-Learning-101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425A-E798-DC4F-AD33-E56521B828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1063" y="803673"/>
            <a:ext cx="10364391" cy="1863327"/>
          </a:xfrm>
          <a:prstGeom prst="rect">
            <a:avLst/>
          </a:prstGeom>
        </p:spPr>
        <p:txBody>
          <a:bodyPr lIns="64291" tIns="32146" rIns="64291" bIns="32146" anchor="b"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099" y="3429000"/>
            <a:ext cx="8533805" cy="2210099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443050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589"/>
            <a:ext cx="11887199" cy="796975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78720"/>
            <a:ext cx="11887199" cy="4841080"/>
          </a:xfrm>
          <a:prstGeom prst="rect">
            <a:avLst/>
          </a:prstGeom>
        </p:spPr>
        <p:txBody>
          <a:bodyPr lIns="64291" tIns="32146" rIns="64291" bIns="32146"/>
          <a:lstStyle>
            <a:lvl1pPr marL="401822" indent="-401822" algn="l">
              <a:buFont typeface="Arial" pitchFamily="34" charset="0"/>
              <a:buChar char="•"/>
              <a:defRPr/>
            </a:lvl1pPr>
            <a:lvl2pPr marL="723279" indent="-401822" algn="l">
              <a:buSzPct val="50000"/>
              <a:buFont typeface="Courier New" pitchFamily="49" charset="0"/>
              <a:buChar char="o"/>
              <a:defRPr/>
            </a:lvl2pPr>
            <a:lvl3pPr marL="1044736" indent="-401822" algn="l">
              <a:buFont typeface="Arial" pitchFamily="34" charset="0"/>
              <a:buChar char="•"/>
              <a:defRPr/>
            </a:lvl3pPr>
            <a:lvl4pPr marL="1366194" indent="-401822" algn="l">
              <a:buFont typeface="Arial" pitchFamily="34" charset="0"/>
              <a:buChar char="•"/>
              <a:defRPr/>
            </a:lvl4pPr>
            <a:lvl5pPr marL="1687651" indent="-401822" algn="l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9AC5886-5B2E-416C-B8A2-C62149944E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2D1751-6224-41D8-8BC7-3B6D475DE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2952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19" y="2906613"/>
            <a:ext cx="10362901" cy="1361777"/>
          </a:xfrm>
          <a:prstGeom prst="rect">
            <a:avLst/>
          </a:prstGeom>
        </p:spPr>
        <p:txBody>
          <a:bodyPr lIns="64291" tIns="32146" rIns="64291" bIns="32146" anchor="t"/>
          <a:lstStyle>
            <a:lvl1pPr algn="ctr">
              <a:defRPr sz="3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2919" y="4268390"/>
            <a:ext cx="10362901" cy="1500188"/>
          </a:xfrm>
          <a:prstGeom prst="rect">
            <a:avLst/>
          </a:prstGeom>
        </p:spPr>
        <p:txBody>
          <a:bodyPr lIns="64291" tIns="32146" rIns="64291" bIns="32146" anchor="t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C7BE0CD-4363-4321-84FD-6B13537246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1C47E46-4A24-433A-9E25-261EEC04D4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958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589"/>
            <a:ext cx="11887199" cy="796975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54164"/>
            <a:ext cx="5857281" cy="4865636"/>
          </a:xfrm>
          <a:prstGeom prst="rect">
            <a:avLst/>
          </a:prstGeom>
        </p:spPr>
        <p:txBody>
          <a:bodyPr lIns="64291" tIns="32146" rIns="64291" bIns="32146"/>
          <a:lstStyle>
            <a:lvl1pPr marL="321457" indent="-321457" algn="l">
              <a:buFont typeface="Arial" pitchFamily="34" charset="0"/>
              <a:buChar char="•"/>
              <a:defRPr sz="2000"/>
            </a:lvl1pPr>
            <a:lvl2pPr marL="562550" indent="-241093" algn="l">
              <a:buFont typeface="Arial" pitchFamily="34" charset="0"/>
              <a:buChar char="•"/>
              <a:defRPr sz="1700"/>
            </a:lvl2pPr>
            <a:lvl3pPr marL="884008" indent="-241093" algn="l">
              <a:buFont typeface="Arial" pitchFamily="34" charset="0"/>
              <a:buChar char="•"/>
              <a:defRPr sz="1400"/>
            </a:lvl3pPr>
            <a:lvl4pPr marL="1165283" indent="-200911" algn="l">
              <a:buFont typeface="Arial" pitchFamily="34" charset="0"/>
              <a:buChar char="•"/>
              <a:defRPr sz="1300"/>
            </a:lvl4pPr>
            <a:lvl5pPr marL="1486740" indent="-200911" algn="l">
              <a:buFont typeface="Arial" pitchFamily="34" charset="0"/>
              <a:buChar char="•"/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9" y="1154164"/>
            <a:ext cx="5872161" cy="4865636"/>
          </a:xfrm>
          <a:prstGeom prst="rect">
            <a:avLst/>
          </a:prstGeom>
        </p:spPr>
        <p:txBody>
          <a:bodyPr lIns="64291" tIns="32146" rIns="64291" bIns="32146"/>
          <a:lstStyle>
            <a:lvl1pPr marL="321457" indent="-321457" algn="l">
              <a:buFont typeface="Arial" pitchFamily="34" charset="0"/>
              <a:buChar char="•"/>
              <a:defRPr sz="2000"/>
            </a:lvl1pPr>
            <a:lvl2pPr marL="562550" indent="-241093" algn="l">
              <a:buFont typeface="Arial" pitchFamily="34" charset="0"/>
              <a:buChar char="•"/>
              <a:defRPr sz="1700"/>
            </a:lvl2pPr>
            <a:lvl3pPr marL="884008" indent="-241093" algn="l">
              <a:buFont typeface="Arial" pitchFamily="34" charset="0"/>
              <a:buChar char="•"/>
              <a:defRPr sz="1400"/>
            </a:lvl3pPr>
            <a:lvl4pPr marL="1165283" indent="-200911" algn="l">
              <a:buFont typeface="Arial" pitchFamily="34" charset="0"/>
              <a:buChar char="•"/>
              <a:defRPr sz="1300"/>
            </a:lvl4pPr>
            <a:lvl5pPr marL="1486740" indent="-200911" algn="l">
              <a:buFont typeface="Arial" pitchFamily="34" charset="0"/>
              <a:buChar char="•"/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642FA1B-9696-4FA3-96D1-C8464AC1E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BA88590-45E9-47F8-A6FF-36434C92C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8461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7" y="274589"/>
            <a:ext cx="10971609" cy="796975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196" y="1125142"/>
            <a:ext cx="5386091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764730"/>
            <a:ext cx="5843887" cy="4255070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Font typeface="Arial" pitchFamily="34" charset="0"/>
              <a:buChar char="•"/>
              <a:defRPr sz="1700"/>
            </a:lvl1pPr>
            <a:lvl2pPr marL="562550" indent="-241093" algn="l">
              <a:buFont typeface="Arial" pitchFamily="34" charset="0"/>
              <a:buChar char="•"/>
              <a:defRPr sz="1400"/>
            </a:lvl2pPr>
            <a:lvl3pPr marL="843825" indent="-200911" algn="l">
              <a:buFont typeface="Arial" pitchFamily="34" charset="0"/>
              <a:buChar char="•"/>
              <a:defRPr sz="1300"/>
            </a:lvl3pPr>
            <a:lvl4pPr marL="1165283" indent="-200911" algn="l">
              <a:buFont typeface="Arial" pitchFamily="34" charset="0"/>
              <a:buChar char="•"/>
              <a:defRPr sz="1100"/>
            </a:lvl4pPr>
            <a:lvl5pPr marL="1486740" indent="-200911" algn="l">
              <a:buFont typeface="Arial" pitchFamily="34" charset="0"/>
              <a:buChar char="•"/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741" y="1125142"/>
            <a:ext cx="5389065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741" y="1764730"/>
            <a:ext cx="5843887" cy="4255070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buFont typeface="Arial" pitchFamily="34" charset="0"/>
              <a:buChar char="•"/>
              <a:defRPr sz="1700"/>
            </a:lvl1pPr>
            <a:lvl2pPr marL="562550" indent="-241093" algn="l">
              <a:buFont typeface="Arial" pitchFamily="34" charset="0"/>
              <a:buChar char="•"/>
              <a:defRPr sz="1400"/>
            </a:lvl2pPr>
            <a:lvl3pPr marL="843825" indent="-200911" algn="l">
              <a:buFont typeface="Arial" pitchFamily="34" charset="0"/>
              <a:buChar char="•"/>
              <a:defRPr sz="1300"/>
            </a:lvl3pPr>
            <a:lvl4pPr marL="1165283" indent="-200911" algn="l">
              <a:buFont typeface="Arial" pitchFamily="34" charset="0"/>
              <a:buChar char="•"/>
              <a:defRPr sz="1100"/>
            </a:lvl4pPr>
            <a:lvl5pPr marL="1486740" indent="-200911" algn="l">
              <a:buFont typeface="Arial" pitchFamily="34" charset="0"/>
              <a:buChar char="•"/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4B29072-C637-4057-906E-93E62CC03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D410296-B724-45B8-AF28-09352D5931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9956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7" y="274588"/>
            <a:ext cx="10971609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34165E5-F97A-4818-9F58-733E00141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9544" y="6334615"/>
            <a:ext cx="4526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+mj-lt"/>
                <a:ea typeface="Arial Rounded MT Bold" charset="0"/>
                <a:cs typeface="Arial Rounded MT Bold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8EA4926-7A62-43C5-84C1-CC586D6B5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6800" y="63321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29612C6B-EDF3-4C09-B81B-FCCB29D690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957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6ABE33-AB3C-4D7E-8C27-AD86671081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CDD13-93A5-43DC-86A8-EBA0F8F67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7471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273474"/>
            <a:ext cx="4468715" cy="116197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64" y="273473"/>
            <a:ext cx="7272635" cy="5746327"/>
          </a:xfrm>
          <a:prstGeom prst="rect">
            <a:avLst/>
          </a:prstGeom>
        </p:spPr>
        <p:txBody>
          <a:bodyPr lIns="64291" tIns="32146" rIns="64291" bIns="32146"/>
          <a:lstStyle>
            <a:lvl1pPr marL="321457" indent="-321457" algn="l">
              <a:buFont typeface="Arial" pitchFamily="34" charset="0"/>
              <a:buChar char="•"/>
              <a:defRPr sz="2200"/>
            </a:lvl1pPr>
            <a:lvl2pPr marL="642915" indent="-321457" algn="l">
              <a:buFont typeface="Arial" pitchFamily="34" charset="0"/>
              <a:buChar char="•"/>
              <a:defRPr sz="2000"/>
            </a:lvl2pPr>
            <a:lvl3pPr marL="884008" indent="-241093" algn="l">
              <a:buFont typeface="Arial" pitchFamily="34" charset="0"/>
              <a:buChar char="•"/>
              <a:defRPr sz="1700"/>
            </a:lvl3pPr>
            <a:lvl4pPr marL="1205465" indent="-241093" algn="l">
              <a:buFont typeface="Arial" pitchFamily="34" charset="0"/>
              <a:buChar char="•"/>
              <a:defRPr sz="1400"/>
            </a:lvl4pPr>
            <a:lvl5pPr marL="1526922" indent="-241093" algn="l">
              <a:buFont typeface="Arial" pitchFamily="34" charset="0"/>
              <a:buChar char="•"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1" y="1435448"/>
            <a:ext cx="4468715" cy="4584352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ACF440A-DDC4-43A9-8227-8989D81490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F45C42-DBC5-45EE-9AC7-1B61EFD65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828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2689" y="4446985"/>
            <a:ext cx="7314903" cy="56703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52689" y="267891"/>
            <a:ext cx="7314903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r>
              <a:rPr lang="en-US" noProof="0">
                <a:sym typeface="GillSans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2689" y="5036344"/>
            <a:ext cx="7314903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44FEC0C-72F2-4C30-8A2E-75F0AB99A6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6472EC-D537-40F2-A627-8427EDC56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067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6698"/>
            <a:ext cx="12183035" cy="686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" y="6142509"/>
            <a:ext cx="12192000" cy="73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256" y="6334614"/>
            <a:ext cx="2362200" cy="41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5F1AA-1742-40C4-A9AE-DB5FD876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266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5DC35177-A79D-4EBA-AB3B-817F791864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EBCF0-F14E-4341-A097-64E72E5A1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2662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Sans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Sans" charset="0"/>
          <a:ea typeface="ヒラギノ角ゴ ProN W3" charset="0"/>
          <a:cs typeface="ヒラギノ角ゴ ProN W3" charset="0"/>
          <a:sym typeface="GillSans" charset="0"/>
        </a:defRPr>
      </a:lvl9pPr>
    </p:titleStyle>
    <p:bodyStyle>
      <a:lvl1pPr marL="241093" indent="-241093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1pPr>
      <a:lvl2pPr marL="522368" indent="-200911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2pPr>
      <a:lvl3pPr marL="803643" indent="-1607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3pPr>
      <a:lvl4pPr marL="1125101" indent="-1607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4pPr>
      <a:lvl5pPr marL="1446558" indent="-1607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.png"/><Relationship Id="rId5" Type="http://schemas.openxmlformats.org/officeDocument/2006/relationships/image" Target="../media/image14.tiff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en-us/articles/infographic-get-started-with-ai-development-today" TargetMode="External"/><Relationship Id="rId2" Type="http://schemas.openxmlformats.org/officeDocument/2006/relationships/hyperlink" Target="https://www.callaghaninnovation.govt.nz/blog/ai-demystifi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mpcenter.com/client/index.cfm/2018/7/30/Machine-Learning--Deep-Learning-101" TargetMode="External"/><Relationship Id="rId5" Type="http://schemas.openxmlformats.org/officeDocument/2006/relationships/hyperlink" Target="https://scikit-learn.org/stable/tutorial/machine_learning_map/index.html" TargetMode="External"/><Relationship Id="rId4" Type="http://schemas.openxmlformats.org/officeDocument/2006/relationships/hyperlink" Target="https://www.scoro.com/blog/artificial-intelligence-everything-you-want-to-know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23BCF8-4507-46A8-8DAB-9FCA54F08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dirty="0"/>
              <a:t>What is Artificial Intelligence?  Machine Learning?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E167CC-DA74-46A9-B072-F375C68455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Richard S. Stansbury</a:t>
            </a:r>
          </a:p>
          <a:p>
            <a:endParaRPr lang="en-US" dirty="0"/>
          </a:p>
          <a:p>
            <a:r>
              <a:rPr lang="en-US" dirty="0"/>
              <a:t>CS 455/595a: Artificial Intelligence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CB917B-A7E6-41E4-9A64-0FAB742BB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53117"/>
      </p:ext>
    </p:extLst>
  </p:cSld>
  <p:clrMapOvr>
    <a:masterClrMapping/>
  </p:clrMapOvr>
  <p:transition advTm="151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Agent Paradigm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600" dirty="0"/>
              <a:t>What is an agent?</a:t>
            </a:r>
          </a:p>
          <a:p>
            <a:pPr lvl="1" eaLnBrk="1" hangingPunct="1"/>
            <a:r>
              <a:rPr lang="en-US" sz="2200" dirty="0"/>
              <a:t>An intelligent system may be treated as an “agent” situated within an environment, or simply a situated agent.</a:t>
            </a:r>
          </a:p>
          <a:p>
            <a:pPr lvl="1" eaLnBrk="1" hangingPunct="1"/>
            <a:r>
              <a:rPr lang="en-US" sz="2200" dirty="0"/>
              <a:t>It is capable of perceiving its environment through “sensors”</a:t>
            </a:r>
          </a:p>
          <a:p>
            <a:pPr lvl="1" eaLnBrk="1" hangingPunct="1"/>
            <a:r>
              <a:rPr lang="en-US" sz="2200" dirty="0"/>
              <a:t>It is capable of acting upon its environment using “actuators”</a:t>
            </a:r>
          </a:p>
          <a:p>
            <a:pPr lvl="1" eaLnBrk="1" hangingPunct="1"/>
            <a:endParaRPr lang="en-US" sz="1050" dirty="0"/>
          </a:p>
          <a:p>
            <a:r>
              <a:rPr lang="en-US" sz="2500" dirty="0"/>
              <a:t>Paradigm is used for both physical and virtual agents in many AI contexts</a:t>
            </a:r>
          </a:p>
          <a:p>
            <a:pPr lvl="1"/>
            <a:r>
              <a:rPr lang="en-US" sz="2200" dirty="0"/>
              <a:t>But, not all.</a:t>
            </a:r>
          </a:p>
          <a:p>
            <a:pPr lvl="1"/>
            <a:r>
              <a:rPr lang="en-US" sz="2200" dirty="0"/>
              <a:t>Helpful when considering case where the software has some agency within an environment.</a:t>
            </a:r>
          </a:p>
        </p:txBody>
      </p:sp>
      <p:pic>
        <p:nvPicPr>
          <p:cNvPr id="13316" name="Picture 5" descr="agent_smith_poses04"/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6629400" y="1828800"/>
            <a:ext cx="3068638" cy="3835400"/>
          </a:xfr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82659FE-43A0-4F3A-86E9-4D186F4163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153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Agent Paradigm (2)</a:t>
            </a:r>
          </a:p>
        </p:txBody>
      </p:sp>
      <p:sp>
        <p:nvSpPr>
          <p:cNvPr id="14339" name="Rectangle 4"/>
          <p:cNvSpPr>
            <a:spLocks noChangeArrowheads="1"/>
          </p:cNvSpPr>
          <p:nvPr/>
        </p:nvSpPr>
        <p:spPr bwMode="auto">
          <a:xfrm>
            <a:off x="2971800" y="2057400"/>
            <a:ext cx="3200400" cy="3352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3352800" y="4419600"/>
            <a:ext cx="2438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Actuators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3352800" y="2362200"/>
            <a:ext cx="24384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Sensors</a:t>
            </a:r>
          </a:p>
        </p:txBody>
      </p:sp>
      <p:pic>
        <p:nvPicPr>
          <p:cNvPr id="14342" name="Picture 7" descr="MCj0431560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35814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8077200" y="2057400"/>
            <a:ext cx="914400" cy="3352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/>
              <a:t>Environment</a:t>
            </a:r>
          </a:p>
        </p:txBody>
      </p:sp>
      <p:sp>
        <p:nvSpPr>
          <p:cNvPr id="14344" name="Line 9"/>
          <p:cNvSpPr>
            <a:spLocks noChangeShapeType="1"/>
          </p:cNvSpPr>
          <p:nvPr/>
        </p:nvSpPr>
        <p:spPr bwMode="auto">
          <a:xfrm>
            <a:off x="4495800" y="31242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4345" name="Line 10"/>
          <p:cNvSpPr>
            <a:spLocks noChangeShapeType="1"/>
          </p:cNvSpPr>
          <p:nvPr/>
        </p:nvSpPr>
        <p:spPr bwMode="auto">
          <a:xfrm>
            <a:off x="4495800" y="4038600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4346" name="Line 11"/>
          <p:cNvSpPr>
            <a:spLocks noChangeShapeType="1"/>
          </p:cNvSpPr>
          <p:nvPr/>
        </p:nvSpPr>
        <p:spPr bwMode="auto">
          <a:xfrm>
            <a:off x="5791200" y="4724400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4347" name="Line 12"/>
          <p:cNvSpPr>
            <a:spLocks noChangeShapeType="1"/>
          </p:cNvSpPr>
          <p:nvPr/>
        </p:nvSpPr>
        <p:spPr bwMode="auto">
          <a:xfrm flipH="1">
            <a:off x="5791200" y="2743200"/>
            <a:ext cx="2209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400801" y="2362200"/>
            <a:ext cx="9915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Percepts</a:t>
            </a:r>
          </a:p>
        </p:txBody>
      </p:sp>
      <p:sp>
        <p:nvSpPr>
          <p:cNvPr id="14349" name="Text Box 14"/>
          <p:cNvSpPr txBox="1">
            <a:spLocks noChangeArrowheads="1"/>
          </p:cNvSpPr>
          <p:nvPr/>
        </p:nvSpPr>
        <p:spPr bwMode="auto">
          <a:xfrm>
            <a:off x="6477001" y="4343400"/>
            <a:ext cx="8787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Actions</a:t>
            </a:r>
          </a:p>
        </p:txBody>
      </p:sp>
      <p:sp>
        <p:nvSpPr>
          <p:cNvPr id="14350" name="Text Box 15"/>
          <p:cNvSpPr txBox="1">
            <a:spLocks noChangeArrowheads="1"/>
          </p:cNvSpPr>
          <p:nvPr/>
        </p:nvSpPr>
        <p:spPr bwMode="auto">
          <a:xfrm>
            <a:off x="4572001" y="5715000"/>
            <a:ext cx="28650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So, what lies in the middle? 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B99010-16DF-4807-8A00-352F236A57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316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Agent Paradigm (3)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/>
              <a:t>Examples: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Part Inspection Robot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/>
              <a:t>Environment:  factory, conveyor belt, parts on conveyor belt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/>
              <a:t>Sensors: camera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/>
              <a:t>Actuators: articulated arm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Medical Diagnosis Program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/>
              <a:t>Environment: medical database, hospital, patients, nurses, etc.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/>
              <a:t>Sensors:  Keyboard (input of queries; additional information)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/>
              <a:t>Actuators:  Screen (output of diagnosis, queries for more information, treatments, etc.)</a:t>
            </a:r>
          </a:p>
          <a:p>
            <a:pPr eaLnBrk="1" hangingPunct="1">
              <a:lnSpc>
                <a:spcPct val="90000"/>
              </a:lnSpc>
            </a:pPr>
            <a:endParaRPr lang="en-US" sz="26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94C5CB3-BA33-454D-A665-E196FFE2B5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437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Agent Paradigm (4)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600"/>
              <a:t>Types of Agents:</a:t>
            </a:r>
          </a:p>
          <a:p>
            <a:pPr lvl="1" eaLnBrk="1" hangingPunct="1"/>
            <a:r>
              <a:rPr lang="en-US" sz="2200"/>
              <a:t>Simple Reflex Agents:</a:t>
            </a:r>
          </a:p>
          <a:p>
            <a:pPr lvl="2" eaLnBrk="1" hangingPunct="1"/>
            <a:r>
              <a:rPr lang="en-US" sz="2100"/>
              <a:t>Respond directly to their precepts</a:t>
            </a:r>
          </a:p>
          <a:p>
            <a:pPr lvl="1" eaLnBrk="1" hangingPunct="1"/>
            <a:r>
              <a:rPr lang="en-US" sz="2200"/>
              <a:t>Model-based Reflex Agents</a:t>
            </a:r>
          </a:p>
          <a:p>
            <a:pPr lvl="2" eaLnBrk="1" hangingPunct="1"/>
            <a:r>
              <a:rPr lang="en-US" sz="2100"/>
              <a:t>Maintain internal state to reflect aspects of the environment that are not evident in current percept</a:t>
            </a:r>
          </a:p>
          <a:p>
            <a:pPr lvl="1" eaLnBrk="1" hangingPunct="1"/>
            <a:r>
              <a:rPr lang="en-US" sz="2200"/>
              <a:t>Goal-based agents</a:t>
            </a:r>
          </a:p>
          <a:p>
            <a:pPr lvl="2" eaLnBrk="1" hangingPunct="1"/>
            <a:r>
              <a:rPr lang="en-US" sz="2100"/>
              <a:t>Reasoning directed toward only actions that achieve goals</a:t>
            </a:r>
          </a:p>
          <a:p>
            <a:pPr lvl="1" eaLnBrk="1" hangingPunct="1"/>
            <a:r>
              <a:rPr lang="en-US" sz="2200"/>
              <a:t>Utility-based Agents</a:t>
            </a:r>
          </a:p>
          <a:p>
            <a:pPr lvl="2" eaLnBrk="1" hangingPunct="1"/>
            <a:r>
              <a:rPr lang="en-US" sz="2100"/>
              <a:t>Reasoning directed toward maximizing overall “happiness” of the system</a:t>
            </a:r>
          </a:p>
          <a:p>
            <a:pPr eaLnBrk="1" hangingPunct="1"/>
            <a:endParaRPr lang="en-US" sz="26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490C4D-F2AA-46A3-A001-7DAF284FF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693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FB8A2EB-C9C8-44A9-AA1D-E3FC4B7F5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8521"/>
      </p:ext>
    </p:extLst>
  </p:cSld>
  <p:clrMapOvr>
    <a:masterClrMapping/>
  </p:clrMapOvr>
  <p:transition advTm="53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Machine learning can be defined as the ability for a software system to extract and apply knowledge from experience (historic data or past states) to address some tasks/problems and improve its performance (i.e. learn to perform better) over time time</a:t>
            </a:r>
          </a:p>
          <a:p>
            <a:endParaRPr lang="en-US" sz="1800" dirty="0"/>
          </a:p>
          <a:p>
            <a:pPr lvl="1"/>
            <a:r>
              <a:rPr lang="en-US" sz="1800" b="1" dirty="0"/>
              <a:t>Supervised Learning </a:t>
            </a:r>
            <a:r>
              <a:rPr lang="mr-IN" sz="1800" dirty="0"/>
              <a:t>–</a:t>
            </a:r>
            <a:r>
              <a:rPr lang="en-US" sz="1800" dirty="0"/>
              <a:t> learning software is guided through presenting the software with known cases of input and desired output.</a:t>
            </a:r>
          </a:p>
          <a:p>
            <a:pPr lvl="2"/>
            <a:r>
              <a:rPr lang="en-US" sz="1800" b="1" i="1" dirty="0"/>
              <a:t>Regression</a:t>
            </a:r>
            <a:r>
              <a:rPr lang="en-US" sz="1800" dirty="0"/>
              <a:t> </a:t>
            </a:r>
            <a:r>
              <a:rPr lang="mr-IN" sz="1800" dirty="0"/>
              <a:t>–</a:t>
            </a:r>
            <a:r>
              <a:rPr lang="en-US" sz="1800" dirty="0"/>
              <a:t> determine continuous result(s) given input (e.g. predicting house prices)</a:t>
            </a:r>
          </a:p>
          <a:p>
            <a:pPr lvl="2"/>
            <a:r>
              <a:rPr lang="en-US" sz="1800" b="1" i="1" dirty="0"/>
              <a:t>Classification</a:t>
            </a:r>
            <a:r>
              <a:rPr lang="en-US" sz="1800" dirty="0"/>
              <a:t> </a:t>
            </a:r>
            <a:r>
              <a:rPr lang="mr-IN" sz="1800" dirty="0"/>
              <a:t>–</a:t>
            </a:r>
            <a:r>
              <a:rPr lang="en-US" sz="1800" dirty="0"/>
              <a:t> determines the category of a given input (e.g. classify a radar target by aircraft type)</a:t>
            </a:r>
          </a:p>
          <a:p>
            <a:pPr lvl="1"/>
            <a:endParaRPr lang="en-US" sz="1800" b="1" dirty="0"/>
          </a:p>
          <a:p>
            <a:pPr lvl="1"/>
            <a:r>
              <a:rPr lang="en-US" sz="1800" b="1" dirty="0"/>
              <a:t>Unsupervised Learning </a:t>
            </a:r>
            <a:r>
              <a:rPr lang="mr-IN" sz="1800" dirty="0"/>
              <a:t>–</a:t>
            </a:r>
            <a:r>
              <a:rPr lang="en-US" sz="1800" dirty="0"/>
              <a:t> learning is performed on data in which the underlying structure is not previously known.</a:t>
            </a:r>
          </a:p>
          <a:p>
            <a:pPr lvl="2"/>
            <a:r>
              <a:rPr lang="en-US" sz="1800" b="1" dirty="0"/>
              <a:t>Clustering</a:t>
            </a:r>
            <a:r>
              <a:rPr lang="en-US" sz="1800" b="1" i="1" dirty="0"/>
              <a:t> </a:t>
            </a:r>
            <a:r>
              <a:rPr lang="en-US" sz="1800" dirty="0"/>
              <a:t>is an example of unsupervised learning where data is grouped based upon its internal structure/features</a:t>
            </a:r>
          </a:p>
          <a:p>
            <a:pPr lvl="2"/>
            <a:r>
              <a:rPr lang="en-US" sz="1800" b="1" dirty="0"/>
              <a:t>Dimension reduction </a:t>
            </a:r>
            <a:r>
              <a:rPr lang="en-US" sz="1800" dirty="0"/>
              <a:t>is an unsupervised strategy that can be used to narrow / clean-up data sets for tasks such as visualization or to improve performance of other algorithms.</a:t>
            </a:r>
            <a:endParaRPr lang="en-US" sz="1800" b="1" dirty="0"/>
          </a:p>
          <a:p>
            <a:endParaRPr lang="en-US" sz="1800" dirty="0"/>
          </a:p>
          <a:p>
            <a:r>
              <a:rPr lang="en-US" sz="1800" b="1" dirty="0"/>
              <a:t>Reinforcement Learning </a:t>
            </a:r>
            <a:r>
              <a:rPr lang="en-US" sz="1800" dirty="0"/>
              <a:t>- learns to respond to its state and stimuli through the reinforcement of which actions provided favorable results vs. which options provided less favorable results.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FD829A6-7CDA-429D-8EBB-8F1B82F59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07455"/>
      </p:ext>
    </p:extLst>
  </p:cSld>
  <p:clrMapOvr>
    <a:masterClrMapping/>
  </p:clrMapOvr>
  <p:transition advTm="2346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difference between AI and 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Intelligence is a broader discipline than machine learning. </a:t>
            </a:r>
          </a:p>
          <a:p>
            <a:pPr lvl="1"/>
            <a:r>
              <a:rPr lang="en-US" dirty="0"/>
              <a:t>Includes a variety of topics such as:</a:t>
            </a:r>
          </a:p>
          <a:p>
            <a:pPr lvl="2"/>
            <a:r>
              <a:rPr lang="en-US" dirty="0"/>
              <a:t>Problem solving</a:t>
            </a:r>
          </a:p>
          <a:p>
            <a:pPr lvl="2"/>
            <a:r>
              <a:rPr lang="en-US" dirty="0"/>
              <a:t>Reasoning</a:t>
            </a:r>
          </a:p>
          <a:p>
            <a:pPr lvl="2"/>
            <a:r>
              <a:rPr lang="en-US" dirty="0"/>
              <a:t>Planning</a:t>
            </a:r>
          </a:p>
          <a:p>
            <a:pPr lvl="2"/>
            <a:r>
              <a:rPr lang="en-US" dirty="0"/>
              <a:t>Learning</a:t>
            </a:r>
          </a:p>
          <a:p>
            <a:pPr lvl="2"/>
            <a:r>
              <a:rPr lang="en-US" dirty="0"/>
              <a:t>Collaboration</a:t>
            </a:r>
          </a:p>
          <a:p>
            <a:r>
              <a:rPr lang="en-US" dirty="0"/>
              <a:t>Machine Learning addresses the learning topics of AI and several off-shoot topics</a:t>
            </a:r>
          </a:p>
          <a:p>
            <a:pPr lvl="1"/>
            <a:r>
              <a:rPr lang="en-US" dirty="0"/>
              <a:t>Image processing</a:t>
            </a:r>
          </a:p>
          <a:p>
            <a:pPr lvl="1"/>
            <a:r>
              <a:rPr lang="en-US" dirty="0"/>
              <a:t>Natural language processing</a:t>
            </a:r>
          </a:p>
          <a:p>
            <a:pPr lvl="1"/>
            <a:r>
              <a:rPr lang="en-US" dirty="0"/>
              <a:t>Autonomy-based on reinforcement learning</a:t>
            </a:r>
          </a:p>
          <a:p>
            <a:pPr lvl="1"/>
            <a:r>
              <a:rPr lang="en-US" dirty="0"/>
              <a:t>Data analysis / statistics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CDFF8C-C781-4413-8A83-5043AFFC3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24251"/>
      </p:ext>
    </p:extLst>
  </p:cSld>
  <p:clrMapOvr>
    <a:masterClrMapping/>
  </p:clrMapOvr>
  <p:transition advTm="307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difference between data science and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11887199" cy="4191000"/>
          </a:xfrm>
        </p:spPr>
        <p:txBody>
          <a:bodyPr/>
          <a:lstStyle/>
          <a:p>
            <a:r>
              <a:rPr lang="en-US" sz="2400" dirty="0"/>
              <a:t>In the news, data science and machine learning are often described interchangeably</a:t>
            </a:r>
          </a:p>
          <a:p>
            <a:pPr lvl="1"/>
            <a:r>
              <a:rPr lang="en-US" sz="2400" b="1" dirty="0"/>
              <a:t>Machine learning </a:t>
            </a:r>
            <a:r>
              <a:rPr lang="en-US" sz="2400" dirty="0"/>
              <a:t>typically is derived from the computer science and AI communities</a:t>
            </a:r>
          </a:p>
          <a:p>
            <a:pPr lvl="2"/>
            <a:r>
              <a:rPr lang="en-US" sz="2400" dirty="0"/>
              <a:t>Often utilize Python tools and libraries to support software development</a:t>
            </a:r>
          </a:p>
          <a:p>
            <a:pPr lvl="1"/>
            <a:r>
              <a:rPr lang="en-US" sz="2400" b="1" dirty="0"/>
              <a:t>Data science </a:t>
            </a:r>
            <a:r>
              <a:rPr lang="en-US" sz="2400" dirty="0"/>
              <a:t>is typically associated with the mathematics / statistics communities </a:t>
            </a:r>
          </a:p>
          <a:p>
            <a:pPr lvl="2"/>
            <a:r>
              <a:rPr lang="en-US" sz="2400" dirty="0"/>
              <a:t>Often utilize R tools and its libraries to support data analysis and visualization</a:t>
            </a:r>
          </a:p>
          <a:p>
            <a:pPr lvl="1"/>
            <a:r>
              <a:rPr lang="en-US" sz="2400" b="1" dirty="0"/>
              <a:t>Data engineering </a:t>
            </a:r>
            <a:r>
              <a:rPr lang="en-US" sz="2400" dirty="0"/>
              <a:t>is described by some as the intersection of data science/machine learning with data management, data warehousing, </a:t>
            </a:r>
            <a:r>
              <a:rPr lang="en-US" sz="2400" dirty="0" err="1"/>
              <a:t>devops</a:t>
            </a:r>
            <a:r>
              <a:rPr lang="en-US" sz="2400" dirty="0"/>
              <a:t>, etc.</a:t>
            </a:r>
          </a:p>
          <a:p>
            <a:pPr lvl="1"/>
            <a:endParaRPr lang="en-US" sz="2400" dirty="0"/>
          </a:p>
          <a:p>
            <a:r>
              <a:rPr lang="en-US" sz="2400" dirty="0"/>
              <a:t>In general, these topics have significant overlap, but we will focus upon machine learning, which is more oriented toward the application of learning algorithms to software systems.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5EF63C5-EA35-43CD-8ADA-3847DF9D81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0830"/>
      </p:ext>
    </p:extLst>
  </p:cSld>
  <p:clrMapOvr>
    <a:masterClrMapping/>
  </p:clrMapOvr>
  <p:transition advTm="1385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ove mouse over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24" y="0"/>
            <a:ext cx="989978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43A609-7E6F-40BB-8738-BBC23D22C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45052"/>
      </p:ext>
    </p:extLst>
  </p:cSld>
  <p:clrMapOvr>
    <a:masterClrMapping/>
  </p:clrMapOvr>
  <p:transition advTm="703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 descr="ttps://software.intel.com/sites/default/files/managed/ea/75/Untitled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81000"/>
            <a:ext cx="5181600" cy="540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8DCEFC2-5B79-4FFC-B882-14564DB90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40108"/>
      </p:ext>
    </p:extLst>
  </p:cSld>
  <p:clrMapOvr>
    <a:masterClrMapping/>
  </p:clrMapOvr>
  <p:transition advTm="191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071C-04B2-4B7D-9CCC-9B173BFB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46F361-A479-40CD-A6CB-291FA4654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  <a:p>
            <a:r>
              <a:rPr lang="en-US" dirty="0"/>
              <a:t>What is AI?</a:t>
            </a:r>
          </a:p>
          <a:p>
            <a:r>
              <a:rPr lang="en-US" dirty="0"/>
              <a:t>What is ML?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Questions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D7E67-F26E-4C9A-8D82-AFC2DACF0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A7B72-F3F0-4285-9142-BF7BEA3E20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5B0148D-F2F7-4E74-8895-411BA79DC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4104"/>
      </p:ext>
    </p:extLst>
  </p:cSld>
  <p:clrMapOvr>
    <a:masterClrMapping/>
  </p:clrMapOvr>
  <p:transition advTm="141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098" name="Picture 2" descr="ttp://content.itnewsforyou.com/sites/default/files/taw_machine-learning_infographic_13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"/>
            <a:ext cx="10287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C067D9-389F-4BF8-B912-EEF3054DC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21310"/>
      </p:ext>
    </p:extLst>
  </p:cSld>
  <p:clrMapOvr>
    <a:masterClrMapping/>
  </p:clrMapOvr>
  <p:transition advTm="1403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504FB7C-20D4-4416-AA0E-CC08AB004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99528"/>
      </p:ext>
    </p:extLst>
  </p:cSld>
  <p:clrMapOvr>
    <a:masterClrMapping/>
  </p:clrMapOvr>
  <p:transition advTm="21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B9CF-0EF0-49A7-B3EC-E832CDA8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29D002-9327-440C-BB53-3246E27A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we can define AI and ML as follows:</a:t>
            </a:r>
          </a:p>
          <a:p>
            <a:pPr lvl="1"/>
            <a:r>
              <a:rPr lang="en-US" dirty="0"/>
              <a:t>AI is the concept of developing software that is capable of performing tasks that would typically require some form of intelligence.</a:t>
            </a:r>
          </a:p>
          <a:p>
            <a:pPr lvl="1"/>
            <a:r>
              <a:rPr lang="en-US" dirty="0"/>
              <a:t>Machine learning is a sub-domain of AI focused on enabling learning within the system through supervised and unsupervised means.</a:t>
            </a:r>
          </a:p>
          <a:p>
            <a:r>
              <a:rPr lang="en-US" dirty="0"/>
              <a:t>Community consensus on definitions still evolving</a:t>
            </a:r>
          </a:p>
          <a:p>
            <a:r>
              <a:rPr lang="en-US" dirty="0"/>
              <a:t>Broad domains</a:t>
            </a:r>
          </a:p>
          <a:p>
            <a:pPr lvl="1"/>
            <a:r>
              <a:rPr lang="en-US" dirty="0"/>
              <a:t>AI/ML include numerous sub-domains, which can be divided further.</a:t>
            </a:r>
          </a:p>
          <a:p>
            <a:r>
              <a:rPr lang="en-US" dirty="0"/>
              <a:t>Advances such as deep learning show potential for moving AI from weak toward strong.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166E6-9245-4D72-9EB3-F14AE768E3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3D943-05A8-4E85-BFCD-2BE9DD9C96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B8102C2-D9AD-418B-AE34-AC970CB3C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32143"/>
      </p:ext>
    </p:extLst>
  </p:cSld>
  <p:clrMapOvr>
    <a:masterClrMapping/>
  </p:clrMapOvr>
  <p:transition advTm="428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83C2-BD4B-4AB7-96C4-CFFB3931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BF494-114F-446D-954E-2205C586B5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793BA-0EFA-4E9E-B058-A90750031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21225" y="1179513"/>
            <a:ext cx="2949549" cy="484028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7AFB88-1DDE-4E3F-AC12-AD8DE669F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29564"/>
      </p:ext>
    </p:extLst>
  </p:cSld>
  <p:clrMapOvr>
    <a:masterClrMapping/>
  </p:clrMapOvr>
  <p:transition advTm="135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BF48-E978-4876-9FA6-01ED5F0E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BE6EA-B004-49AB-8EDC-DA19DCD83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Callaghan Innovation. “AI Demystified.” Online at: </a:t>
            </a:r>
            <a:r>
              <a:rPr lang="en-US" sz="2400" dirty="0">
                <a:hlinkClick r:id="rId2"/>
              </a:rPr>
              <a:t>https://www.callaghaninnovation.govt.nz/blog/ai-demystified</a:t>
            </a:r>
            <a:r>
              <a:rPr lang="en-US" sz="2400" dirty="0"/>
              <a:t>, last accessed 01/03/2019.</a:t>
            </a:r>
          </a:p>
          <a:p>
            <a:r>
              <a:rPr lang="en-US" sz="2400" dirty="0"/>
              <a:t>Intel AI Academy, “Infographic: Get Started with AI Development Today,” Online at: </a:t>
            </a:r>
            <a:r>
              <a:rPr lang="en-US" sz="2400" dirty="0">
                <a:hlinkClick r:id="rId3"/>
              </a:rPr>
              <a:t>https://software.intel.com/en-us/articles/infographic-get-started-with-ai-development-today</a:t>
            </a:r>
            <a:r>
              <a:rPr lang="en-US" sz="2400" dirty="0"/>
              <a:t>, last accessed 01/03/2019.</a:t>
            </a:r>
          </a:p>
          <a:p>
            <a:r>
              <a:rPr lang="en-US" sz="2400" dirty="0" err="1"/>
              <a:t>Liise</a:t>
            </a:r>
            <a:r>
              <a:rPr lang="en-US" sz="2400" dirty="0"/>
              <a:t> </a:t>
            </a:r>
            <a:r>
              <a:rPr lang="en-US" sz="2400" dirty="0" err="1"/>
              <a:t>Ruuse</a:t>
            </a:r>
            <a:r>
              <a:rPr lang="en-US" sz="2400" dirty="0"/>
              <a:t>, “Artificial Intelligence: Everything You Want to Know,” </a:t>
            </a:r>
            <a:r>
              <a:rPr lang="en-US" sz="2400" dirty="0" err="1"/>
              <a:t>Scoro</a:t>
            </a:r>
            <a:r>
              <a:rPr lang="en-US" sz="2400" dirty="0"/>
              <a:t>, Online at: </a:t>
            </a:r>
            <a:r>
              <a:rPr lang="en-US" sz="2400" dirty="0">
                <a:hlinkClick r:id="rId4"/>
              </a:rPr>
              <a:t>https://www.scoro.com/blog/artificial-intelligence-everything-you-want-to-know/</a:t>
            </a:r>
            <a:r>
              <a:rPr lang="en-US" sz="2400" dirty="0"/>
              <a:t>, last accessed 01/03/2019. </a:t>
            </a:r>
          </a:p>
          <a:p>
            <a:r>
              <a:rPr lang="en-US" sz="2400" dirty="0" err="1"/>
              <a:t>SKLearn.org</a:t>
            </a:r>
            <a:r>
              <a:rPr lang="en-US" sz="2400" dirty="0"/>
              <a:t>, “Choosing the Right Estimator”, Online at: </a:t>
            </a:r>
            <a:r>
              <a:rPr lang="en-US" sz="2400" dirty="0">
                <a:hlinkClick r:id="rId5"/>
              </a:rPr>
              <a:t>https://scikit-learn.org/stable/tutorial/machine_learning_map/index.html</a:t>
            </a:r>
            <a:r>
              <a:rPr lang="en-US" sz="2400" dirty="0"/>
              <a:t>, last accessed 01/03/2019.</a:t>
            </a:r>
          </a:p>
          <a:p>
            <a:r>
              <a:rPr lang="en-US" sz="2400" dirty="0"/>
              <a:t>The Computing Center, “Machine Learning &amp; Deep Learning 101” Online at: </a:t>
            </a:r>
            <a:r>
              <a:rPr lang="en-US" sz="2400" dirty="0">
                <a:hlinkClick r:id="rId6"/>
              </a:rPr>
              <a:t>http://www.compcenter.com/client/index.cfm/2018/7/30/Machine-Learning--Deep-Learning-101</a:t>
            </a:r>
            <a:r>
              <a:rPr lang="en-US" sz="2400" dirty="0"/>
              <a:t>, last accessed 01/03/2019.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8607A-D3DB-44A2-ACBD-F81FA93254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5DA6-3B07-4689-9FA6-4AD66D924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8948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B9CF-0EF0-49A7-B3EC-E832CDA8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29D002-9327-440C-BB53-3246E27A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M0-L2: Define artificial intelligence and machine learning based upon interpretations used within the AI community.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166E6-9245-4D72-9EB3-F14AE768E3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3D943-05A8-4E85-BFCD-2BE9DD9C96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612C6B-EDF3-4C09-B81B-FCCB29D6908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F45A8F-BE83-4A6F-881B-DF60F5A9B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7724"/>
      </p:ext>
    </p:extLst>
  </p:cSld>
  <p:clrMapOvr>
    <a:masterClrMapping/>
  </p:clrMapOvr>
  <p:transition advTm="154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8B9D0E8-6AD9-471A-81DD-2A3A849E1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622"/>
      </p:ext>
    </p:extLst>
  </p:cSld>
  <p:clrMapOvr>
    <a:masterClrMapping/>
  </p:clrMapOvr>
  <p:transition advTm="283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Intelligence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First, what is intelligence?</a:t>
            </a:r>
          </a:p>
          <a:p>
            <a:r>
              <a:rPr lang="en-US" sz="2200" dirty="0"/>
              <a:t>Merriam-Webster:</a:t>
            </a:r>
          </a:p>
          <a:p>
            <a:pPr lvl="1"/>
            <a:r>
              <a:rPr lang="en-US" sz="2000" dirty="0"/>
              <a:t>(1)</a:t>
            </a:r>
            <a:r>
              <a:rPr lang="en-US" sz="2000" b="1" dirty="0"/>
              <a:t>:</a:t>
            </a:r>
            <a:r>
              <a:rPr lang="en-US" sz="2000" dirty="0"/>
              <a:t> the ability to </a:t>
            </a:r>
            <a:r>
              <a:rPr lang="en-US" sz="2000" b="1" u="sng" dirty="0"/>
              <a:t>learn</a:t>
            </a:r>
            <a:r>
              <a:rPr lang="en-US" sz="2000" dirty="0"/>
              <a:t> or </a:t>
            </a:r>
            <a:r>
              <a:rPr lang="en-US" sz="2000" b="1" u="sng" dirty="0"/>
              <a:t>understand</a:t>
            </a:r>
            <a:r>
              <a:rPr lang="en-US" sz="2000" dirty="0"/>
              <a:t> or to deal with new or trying situations </a:t>
            </a:r>
            <a:r>
              <a:rPr lang="en-US" sz="2000" b="1" dirty="0"/>
              <a:t>:</a:t>
            </a:r>
            <a:r>
              <a:rPr lang="en-US" sz="2000" dirty="0"/>
              <a:t> reason; </a:t>
            </a:r>
            <a:r>
              <a:rPr lang="en-US" sz="2000" i="1" dirty="0"/>
              <a:t>also</a:t>
            </a:r>
            <a:r>
              <a:rPr lang="en-US" sz="2000" dirty="0"/>
              <a:t> </a:t>
            </a:r>
            <a:r>
              <a:rPr lang="en-US" sz="2000" b="1" dirty="0"/>
              <a:t>:</a:t>
            </a:r>
            <a:r>
              <a:rPr lang="en-US" sz="2000" dirty="0"/>
              <a:t> the skilled use of reason </a:t>
            </a:r>
          </a:p>
          <a:p>
            <a:pPr lvl="1"/>
            <a:r>
              <a:rPr lang="en-US" sz="2000" dirty="0"/>
              <a:t>(2)</a:t>
            </a:r>
            <a:r>
              <a:rPr lang="en-US" sz="2000" b="1" dirty="0"/>
              <a:t>:</a:t>
            </a:r>
            <a:r>
              <a:rPr lang="en-US" sz="2000" dirty="0"/>
              <a:t> the ability to </a:t>
            </a:r>
            <a:r>
              <a:rPr lang="en-US" sz="2000" b="1" u="sng" dirty="0"/>
              <a:t>apply knowledge</a:t>
            </a:r>
            <a:r>
              <a:rPr lang="en-US" sz="2000" dirty="0"/>
              <a:t> to manipulate one's environment or to think abstractly as measured by objective criteria (as tests)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5" descr="MCj02853500000[1]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128657" y="1154164"/>
            <a:ext cx="5754384" cy="3581400"/>
          </a:xfr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C340AD7-9B93-4703-B411-694FE2713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04333"/>
      </p:ext>
    </p:extLst>
  </p:cSld>
  <p:clrMapOvr>
    <a:masterClrMapping/>
  </p:clrMapOvr>
  <p:transition advTm="453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system is said to have weak artificial intelligence if it were to act as if it were intelligent</a:t>
            </a:r>
          </a:p>
          <a:p>
            <a:pPr lvl="1"/>
            <a:r>
              <a:rPr lang="en-US" sz="2400" dirty="0"/>
              <a:t>i.e. capable of solving problems that for a human to solve would require intelligence</a:t>
            </a:r>
          </a:p>
          <a:p>
            <a:r>
              <a:rPr lang="en-US" sz="2800" dirty="0"/>
              <a:t>Examples:</a:t>
            </a:r>
          </a:p>
          <a:p>
            <a:pPr lvl="1"/>
            <a:r>
              <a:rPr lang="en-US" sz="2400" dirty="0"/>
              <a:t>Medical diagnosis</a:t>
            </a:r>
          </a:p>
          <a:p>
            <a:pPr lvl="1"/>
            <a:r>
              <a:rPr lang="en-US" sz="2400" dirty="0"/>
              <a:t>Object recognition</a:t>
            </a:r>
          </a:p>
          <a:p>
            <a:pPr lvl="1"/>
            <a:r>
              <a:rPr lang="en-US" sz="2400" dirty="0"/>
              <a:t>Route navigation</a:t>
            </a:r>
          </a:p>
          <a:p>
            <a:pPr lvl="1"/>
            <a:r>
              <a:rPr lang="en-US" sz="2400" dirty="0"/>
              <a:t>Assembly line task planning</a:t>
            </a:r>
          </a:p>
          <a:p>
            <a:pPr lvl="1"/>
            <a:r>
              <a:rPr lang="en-US" sz="2400" dirty="0"/>
              <a:t>etc.</a:t>
            </a:r>
          </a:p>
          <a:p>
            <a:r>
              <a:rPr lang="en-US" sz="2400" dirty="0"/>
              <a:t>Much of the AI/ML techniques covered in this class fall under weak AI techniques and research.  Deep learning topics covered later in the course show promise to go beyond just weak AI.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7B6D1B-B015-403F-B87B-920E2E1FF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91389"/>
      </p:ext>
    </p:extLst>
  </p:cSld>
  <p:clrMapOvr>
    <a:masterClrMapping/>
  </p:clrMapOvr>
  <p:transition advTm="1000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An system would have strong artificial intelligence if it is capable of actually thinking</a:t>
            </a:r>
          </a:p>
          <a:p>
            <a:pPr lvl="1"/>
            <a:r>
              <a:rPr lang="en-US" sz="2800" dirty="0"/>
              <a:t>i.e. not just simulating thinking</a:t>
            </a:r>
          </a:p>
          <a:p>
            <a:r>
              <a:rPr lang="en-US" sz="2800" dirty="0"/>
              <a:t>Much more challenging</a:t>
            </a:r>
          </a:p>
          <a:p>
            <a:r>
              <a:rPr lang="en-US" sz="2800" dirty="0"/>
              <a:t>Opens a variety of philosophical questions regarding what would be the criteria for thinking as a human does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F94C43F-A71A-4935-93EF-B67AAD107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7383"/>
      </p:ext>
    </p:extLst>
  </p:cSld>
  <p:clrMapOvr>
    <a:masterClrMapping/>
  </p:clrMapOvr>
  <p:transition advTm="1009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146" name="Picture 2" descr="rtificial Intelligence Scoro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A03D2D-06C9-41C8-97CD-F75156B7DD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81559"/>
      </p:ext>
    </p:extLst>
  </p:cSld>
  <p:clrMapOvr>
    <a:masterClrMapping/>
  </p:clrMapOvr>
  <p:transition advTm="1079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CS 455/595a: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C35177-A79D-4EBA-AB3B-817F791864F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122" name="Picture 2" descr="rtificial Intelligence infograph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"/>
            <a:ext cx="8534400" cy="592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96884C-CB6F-48C3-A5AB-9159F96E9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14981"/>
      </p:ext>
    </p:extLst>
  </p:cSld>
  <p:clrMapOvr>
    <a:masterClrMapping/>
  </p:clrMapOvr>
  <p:transition advTm="217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rau-stansbury-theme">
  <a:themeElements>
    <a:clrScheme name="ERAU Template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RAU Template 2">
      <a:majorFont>
        <a:latin typeface="GillSans"/>
        <a:ea typeface="ヒラギノ角ゴ ProN W3"/>
        <a:cs typeface="ヒラギノ角ゴ ProN W3"/>
      </a:majorFont>
      <a:minorFont>
        <a:latin typeface="Gill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charset="0"/>
            <a:cs typeface="ヒラギノ角ゴ ProN W3" charset="0"/>
            <a:sym typeface="GillSans" charset="0"/>
          </a:defRPr>
        </a:defPPr>
      </a:lstStyle>
    </a:lnDef>
  </a:objectDefaults>
  <a:extraClrSchemeLst>
    <a:extraClrScheme>
      <a:clrScheme name="ERAU Template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</TotalTime>
  <Words>1332</Words>
  <Application>Microsoft Office PowerPoint</Application>
  <PresentationFormat>Widescreen</PresentationFormat>
  <Paragraphs>176</Paragraphs>
  <Slides>24</Slides>
  <Notes>10</Notes>
  <HiddenSlides>0</HiddenSlides>
  <MMClips>23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Courier New</vt:lpstr>
      <vt:lpstr>GillSans</vt:lpstr>
      <vt:lpstr>erau-stansbury-theme</vt:lpstr>
      <vt:lpstr>What is Artificial Intelligence?  Machine Learning?</vt:lpstr>
      <vt:lpstr>Outline</vt:lpstr>
      <vt:lpstr>Learning Outcomes</vt:lpstr>
      <vt:lpstr>What is Artificial Intelligence?</vt:lpstr>
      <vt:lpstr>Defining Intelligence</vt:lpstr>
      <vt:lpstr>Weak Artificial Intelligence</vt:lpstr>
      <vt:lpstr>Strong Artificial Intelligence</vt:lpstr>
      <vt:lpstr>PowerPoint Presentation</vt:lpstr>
      <vt:lpstr>PowerPoint Presentation</vt:lpstr>
      <vt:lpstr>Agent Paradigm</vt:lpstr>
      <vt:lpstr>Agent Paradigm (2)</vt:lpstr>
      <vt:lpstr>Agent Paradigm (3)</vt:lpstr>
      <vt:lpstr>Agent Paradigm (4)</vt:lpstr>
      <vt:lpstr>What is Machine Learning?</vt:lpstr>
      <vt:lpstr>Machine Learning</vt:lpstr>
      <vt:lpstr>What is the difference between AI and ML?</vt:lpstr>
      <vt:lpstr>What is the difference between data science and machine learning?</vt:lpstr>
      <vt:lpstr>PowerPoint Presentation</vt:lpstr>
      <vt:lpstr>PowerPoint Presentation</vt:lpstr>
      <vt:lpstr>PowerPoint Presentation</vt:lpstr>
      <vt:lpstr>Wrap-up</vt:lpstr>
      <vt:lpstr>Summary</vt:lpstr>
      <vt:lpstr>Questions</vt:lpstr>
      <vt:lpstr>References</vt:lpstr>
    </vt:vector>
  </TitlesOfParts>
  <Company>ERAU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Flight Tests of UAT ADS-B unit for SubOrbital Reusable Launch Vehicles</dc:title>
  <dc:creator>Richard Stansbury</dc:creator>
  <cp:lastModifiedBy>Richard Stansbury</cp:lastModifiedBy>
  <cp:revision>100</cp:revision>
  <cp:lastPrinted>2013-04-15T16:47:41Z</cp:lastPrinted>
  <dcterms:created xsi:type="dcterms:W3CDTF">2013-04-05T18:35:52Z</dcterms:created>
  <dcterms:modified xsi:type="dcterms:W3CDTF">2019-01-04T17:53:50Z</dcterms:modified>
</cp:coreProperties>
</file>